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2" r:id="rId29"/>
    <p:sldId id="285" r:id="rId30"/>
    <p:sldId id="283" r:id="rId31"/>
    <p:sldId id="287" r:id="rId32"/>
    <p:sldId id="28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CD6-D914-4F37-8639-2B8588130576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FDB-A216-4450-AAD5-941A537E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1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CD6-D914-4F37-8639-2B8588130576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FDB-A216-4450-AAD5-941A537E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2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CD6-D914-4F37-8639-2B8588130576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FDB-A216-4450-AAD5-941A537E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5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CD6-D914-4F37-8639-2B8588130576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FDB-A216-4450-AAD5-941A537E06C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23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CD6-D914-4F37-8639-2B8588130576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FDB-A216-4450-AAD5-941A537E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2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CD6-D914-4F37-8639-2B8588130576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FDB-A216-4450-AAD5-941A537E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484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CD6-D914-4F37-8639-2B8588130576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FDB-A216-4450-AAD5-941A537E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333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CD6-D914-4F37-8639-2B8588130576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FDB-A216-4450-AAD5-941A537E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597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CD6-D914-4F37-8639-2B8588130576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FDB-A216-4450-AAD5-941A537E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CD6-D914-4F37-8639-2B8588130576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FDB-A216-4450-AAD5-941A537E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66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CD6-D914-4F37-8639-2B8588130576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FDB-A216-4450-AAD5-941A537E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6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CD6-D914-4F37-8639-2B8588130576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FDB-A216-4450-AAD5-941A537E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2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CD6-D914-4F37-8639-2B8588130576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FDB-A216-4450-AAD5-941A537E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4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CD6-D914-4F37-8639-2B8588130576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FDB-A216-4450-AAD5-941A537E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CD6-D914-4F37-8639-2B8588130576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FDB-A216-4450-AAD5-941A537E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05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CD6-D914-4F37-8639-2B8588130576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FDB-A216-4450-AAD5-941A537E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6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CD6-D914-4F37-8639-2B8588130576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7FDB-A216-4450-AAD5-941A537E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6A6CD6-D914-4F37-8639-2B8588130576}" type="datetimeFigureOut">
              <a:rPr lang="ru-RU" smtClean="0"/>
              <a:t>23.04.2022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5797FDB-A216-4450-AAD5-941A537E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5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-vid.ru/sites/default/files/styles/original/public/article/main_image/2019-04/%D0%A1%D1%80%D0%B5%D0%B4%D0%BD%D0%B5%D0%B2%D0%B5%D0%BA%D0%BE%D0%B2%D1%8B%D0%B8%CC%86%20%D0%B5%D0%B2%D1%80%D0%BE%D0%BF%D0%B5%D0%B8%CC%86%D1%81%D0%BA%D0%B8%D0%B8%CC%86%20%D0%B3%D0%BE%D1%80%D0%BE%D0%B4.jpg?itok=im_heK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67459" cy="296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2/2e/Bellotto_Cracow_Suburb_leading_to_the_Castle_Squa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306" y="0"/>
            <a:ext cx="4879694" cy="323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egnum.ru/uploads/pictures/news/2017/04/20/regnum_picture_14926883541244311_norm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22" y="3444343"/>
            <a:ext cx="5085520" cy="34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99442" y="4489452"/>
            <a:ext cx="41925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Урок всеобщей истории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Подготовила: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Учитель истории и обществознания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Демидова Е.А.</a:t>
            </a:r>
            <a:endParaRPr lang="ru-RU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820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519" y="388186"/>
            <a:ext cx="10650827" cy="5521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Мысль о вращении Земли вокруг Солнца впервые высказал: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А) Эразм </a:t>
            </a:r>
            <a:r>
              <a:rPr lang="ru-RU" sz="4000" dirty="0" err="1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Роттердамский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Б) Николай Коперник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В) Христофор Колумб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Г) Исаак Ньютон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8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pernicu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77" y="1519708"/>
            <a:ext cx="5525512" cy="39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80920" y="514012"/>
            <a:ext cx="3958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Николай Коперник</a:t>
            </a:r>
            <a:endParaRPr lang="ru-RU" sz="3200" b="1" u="sng" dirty="0"/>
          </a:p>
        </p:txBody>
      </p:sp>
    </p:spTree>
    <p:extLst>
      <p:ext uri="{BB962C8B-B14F-4D97-AF65-F5344CB8AC3E}">
        <p14:creationId xmlns:p14="http://schemas.microsoft.com/office/powerpoint/2010/main" val="370623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305" y="513806"/>
            <a:ext cx="110371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 свои взгляды этот человек был сожжен на костре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А) Николай Коперник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Б) Галилео Галилей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В) Джордано Бруно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Г) Джон Локк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61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жордано Бруно (1548-1600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358" y="1345506"/>
            <a:ext cx="3077022" cy="46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09417" y="333708"/>
            <a:ext cx="4470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Джордано Бруно</a:t>
            </a:r>
            <a:endParaRPr lang="ru-RU" sz="4000" b="1" u="sng" dirty="0"/>
          </a:p>
        </p:txBody>
      </p:sp>
    </p:spTree>
    <p:extLst>
      <p:ext uri="{BB962C8B-B14F-4D97-AF65-F5344CB8AC3E}">
        <p14:creationId xmlns:p14="http://schemas.microsoft.com/office/powerpoint/2010/main" val="152393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2288" y="2027175"/>
            <a:ext cx="75630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Эпоха Возрождения.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3613477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0.slide-share.ru/s_slide/78647688116eeb09132336827a404269/d40e7ae9-d124-4a8f-9dbd-82b652eb7e38.jpeg"/>
          <p:cNvSpPr>
            <a:spLocks noChangeAspect="1" noChangeArrowheads="1"/>
          </p:cNvSpPr>
          <p:nvPr/>
        </p:nvSpPr>
        <p:spPr bwMode="auto">
          <a:xfrm>
            <a:off x="2096232" y="2556048"/>
            <a:ext cx="244458" cy="24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avatars.mds.yandex.net/get-zen_doc/4449015/pub_60312e23756eeb31f0a18eac_60312e58a332dd73736dd7c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60" y="0"/>
            <a:ext cx="6123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58389" y="944106"/>
            <a:ext cx="38336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Германия 16 век.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01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6955" y="777926"/>
            <a:ext cx="956075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Тема урока:</a:t>
            </a:r>
          </a:p>
          <a:p>
            <a:pPr algn="ctr"/>
            <a:endParaRPr lang="ru-RU" sz="20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Начало Реформации в Европе.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6" descr="https://regnum.ru/uploads/pictures/news/2017/04/20/regnum_picture_14926883541244311_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67" y="3444344"/>
            <a:ext cx="5085520" cy="34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534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760" y="1107583"/>
            <a:ext cx="10844011" cy="372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ru-RU" sz="3200" kern="150" dirty="0" smtClean="0">
                <a:effectLst/>
                <a:latin typeface="Liberation Serif"/>
                <a:ea typeface="WenQuanYi Micro Hei"/>
                <a:cs typeface="Lohit Devanagari"/>
              </a:rPr>
              <a:t>План урока: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kern="150" dirty="0" smtClean="0">
                <a:effectLst/>
                <a:latin typeface="Liberation Serif"/>
                <a:ea typeface="WenQuanYi Micro Hei"/>
                <a:cs typeface="Lohit Devanagari"/>
              </a:rPr>
              <a:t> Причины религиозной революции в Европе в 16 веке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kern="150" dirty="0" smtClean="0">
                <a:effectLst/>
                <a:latin typeface="Liberation Serif"/>
                <a:ea typeface="WenQuanYi Micro Hei"/>
                <a:cs typeface="Lohit Devanagari"/>
              </a:rPr>
              <a:t>Мартин Лютер. Учение Мартина Лютера – «спасение верой»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kern="150" dirty="0" smtClean="0">
                <a:effectLst/>
                <a:latin typeface="Liberation Serif"/>
                <a:ea typeface="WenQuanYi Micro Hei"/>
                <a:cs typeface="Lohit Devanagari"/>
              </a:rPr>
              <a:t>Народная Реформация и крестьянская война</a:t>
            </a:r>
          </a:p>
          <a:p>
            <a:pPr marL="342900" lvl="0" indent="-342900">
              <a:lnSpc>
                <a:spcPct val="120000"/>
              </a:lnSpc>
              <a:spcAft>
                <a:spcPts val="700"/>
              </a:spcAft>
              <a:buFont typeface="+mj-lt"/>
              <a:buAutoNum type="arabicPeriod"/>
            </a:pPr>
            <a:r>
              <a:rPr lang="ru-RU" sz="3200" kern="150" dirty="0" smtClean="0">
                <a:effectLst/>
                <a:latin typeface="Liberation Serif"/>
                <a:ea typeface="WenQuanYi Micro Hei"/>
                <a:cs typeface="Lohit Devanagari"/>
              </a:rPr>
              <a:t>«Чья страна – того и вера». Католики и протестанты.</a:t>
            </a:r>
            <a:endParaRPr lang="ru-RU" sz="32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1365100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456" y="1242372"/>
            <a:ext cx="11513713" cy="396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ru-RU" sz="4000" b="1" i="1" u="sng" kern="150" dirty="0" smtClean="0">
                <a:effectLst/>
                <a:latin typeface="Liberation Serif"/>
                <a:ea typeface="WenQuanYi Micro Hei"/>
                <a:cs typeface="Lohit Devanagari"/>
              </a:rPr>
              <a:t>Знакомство с проблемными заданиями</a:t>
            </a:r>
            <a:r>
              <a:rPr lang="ru-RU" sz="4000" i="1" u="sng" kern="150" dirty="0" smtClean="0">
                <a:effectLst/>
                <a:latin typeface="Liberation Serif"/>
                <a:ea typeface="WenQuanYi Micro Hei"/>
                <a:cs typeface="Lohit Devanagari"/>
              </a:rPr>
              <a:t>:</a:t>
            </a:r>
            <a:endParaRPr lang="ru-RU" sz="4000" kern="150" dirty="0" smtClean="0">
              <a:effectLst/>
              <a:latin typeface="Liberation Serif"/>
              <a:ea typeface="WenQuanYi Micro Hei"/>
              <a:cs typeface="Lohit Devanagari"/>
            </a:endParaRPr>
          </a:p>
          <a:p>
            <a:pPr marL="318770">
              <a:lnSpc>
                <a:spcPct val="120000"/>
              </a:lnSpc>
              <a:spcAft>
                <a:spcPts val="700"/>
              </a:spcAft>
            </a:pPr>
            <a:endParaRPr lang="ru-RU" sz="4000" kern="150" dirty="0">
              <a:latin typeface="Liberation Serif"/>
              <a:ea typeface="WenQuanYi Micro Hei"/>
              <a:cs typeface="Lohit Devanagari"/>
            </a:endParaRPr>
          </a:p>
          <a:p>
            <a:pPr marL="318770">
              <a:lnSpc>
                <a:spcPct val="120000"/>
              </a:lnSpc>
              <a:spcAft>
                <a:spcPts val="700"/>
              </a:spcAft>
            </a:pPr>
            <a:r>
              <a:rPr lang="ru-RU" sz="4000" kern="150" dirty="0" smtClean="0">
                <a:effectLst/>
                <a:latin typeface="Liberation Serif"/>
                <a:ea typeface="WenQuanYi Micro Hei"/>
                <a:cs typeface="Lohit Devanagari"/>
              </a:rPr>
              <a:t>Чем учение Лютера и устройство лютеранской церкви привлекали различные слои населения?</a:t>
            </a:r>
            <a:endParaRPr lang="ru-RU" sz="40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26667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910" y="929305"/>
            <a:ext cx="11951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effectLst/>
                <a:latin typeface="Liberation Serif"/>
                <a:ea typeface="WenQuanYi Micro Hei"/>
                <a:cs typeface="Lohit Devanagari"/>
              </a:rPr>
              <a:t>Революция </a:t>
            </a:r>
            <a:r>
              <a:rPr lang="ru-RU" sz="3200" b="1" dirty="0" smtClean="0">
                <a:effectLst/>
                <a:latin typeface="Liberation Serif"/>
                <a:ea typeface="WenQuanYi Micro Hei"/>
                <a:cs typeface="Lohit Devanagari"/>
              </a:rPr>
              <a:t>– коренной переворот, перелом в жизни людей</a:t>
            </a:r>
            <a:r>
              <a:rPr lang="ru-RU" b="1" dirty="0">
                <a:latin typeface="Liberation Serif"/>
                <a:ea typeface="WenQuanYi Micro Hei"/>
                <a:cs typeface="Lohit Devanagari"/>
              </a:rPr>
              <a:t>.</a:t>
            </a:r>
            <a:endParaRPr lang="ru-RU" dirty="0"/>
          </a:p>
        </p:txBody>
      </p:sp>
      <p:pic>
        <p:nvPicPr>
          <p:cNvPr id="12290" name="Picture 2" descr="http://tgmow1.pushkeen.ru/html/img/muncer_brit_bibliot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62" y="2470752"/>
            <a:ext cx="5849691" cy="401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91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350" y="283666"/>
            <a:ext cx="10364451" cy="4504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1Задание</a:t>
            </a:r>
            <a:r>
              <a:rPr lang="ru-RU" dirty="0"/>
              <a:t>. Убери </a:t>
            </a:r>
            <a:r>
              <a:rPr lang="ru-RU" dirty="0" smtClean="0"/>
              <a:t>лишнее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opernicu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9" y="734095"/>
            <a:ext cx="3069468" cy="219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975" y="2931479"/>
            <a:ext cx="20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Николай Коперник</a:t>
            </a:r>
            <a:endParaRPr lang="ru-RU" dirty="0"/>
          </a:p>
        </p:txBody>
      </p:sp>
      <p:pic>
        <p:nvPicPr>
          <p:cNvPr id="2052" name="Picture 4" descr="https://avatars.mds.yandex.net/get-zen_doc/4470631/pub_60f3d100b89e844dc167a52c_60f3d148b499d11ca972f409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31" y="3278531"/>
            <a:ext cx="2103957" cy="31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5019" y="6488668"/>
            <a:ext cx="186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Джордано Бруно</a:t>
            </a:r>
            <a:endParaRPr lang="ru-RU" dirty="0"/>
          </a:p>
        </p:txBody>
      </p:sp>
      <p:pic>
        <p:nvPicPr>
          <p:cNvPr id="2054" name="Picture 6" descr="Biography of Galileo Galilei, Renaissance Philosopher and Inventor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89" y="734095"/>
            <a:ext cx="3296074" cy="219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32276" y="2932413"/>
            <a:ext cx="1831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Галилео Галилей</a:t>
            </a:r>
            <a:endParaRPr lang="ru-RU" dirty="0"/>
          </a:p>
        </p:txBody>
      </p:sp>
      <p:pic>
        <p:nvPicPr>
          <p:cNvPr id="2056" name="Picture 8" descr="https://i.pinimg.com/originals/77/cc/2a/77cc2a639a096b2665e5f1b7ea1782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106" y="688986"/>
            <a:ext cx="2989988" cy="224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51007" y="2931478"/>
            <a:ext cx="167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Иссаак</a:t>
            </a:r>
            <a:r>
              <a:rPr lang="ru-RU" dirty="0" smtClean="0"/>
              <a:t> Ньютон</a:t>
            </a:r>
            <a:endParaRPr lang="ru-RU" dirty="0"/>
          </a:p>
        </p:txBody>
      </p:sp>
      <p:sp>
        <p:nvSpPr>
          <p:cNvPr id="8" name="AutoShape 10" descr="https://history-doc.ru/wp-content/uploads/2018/10/vasko-de-gam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s://history-doc.ru/wp-content/uploads/2018/10/vasko-de-gam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s://top10a.ru/wp-content/uploads/2019/12/icmnoirk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26" y="3536916"/>
            <a:ext cx="3219682" cy="241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98662" y="6119336"/>
            <a:ext cx="157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Васко</a:t>
            </a:r>
            <a:r>
              <a:rPr lang="ru-RU" dirty="0" smtClean="0"/>
              <a:t> де Гама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15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6143" y="655681"/>
            <a:ext cx="9450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effectLst/>
                <a:latin typeface="Liberation Serif"/>
                <a:ea typeface="WenQuanYi Micro Hei"/>
                <a:cs typeface="Lohit Devanagari"/>
              </a:rPr>
              <a:t>Реформация</a:t>
            </a:r>
            <a:r>
              <a:rPr lang="ru-RU" sz="3200" b="1" dirty="0" smtClean="0">
                <a:effectLst/>
                <a:latin typeface="Liberation Serif"/>
                <a:ea typeface="WenQuanYi Micro Hei"/>
                <a:cs typeface="Lohit Devanagari"/>
              </a:rPr>
              <a:t> – революция в сфере сознания.</a:t>
            </a:r>
            <a:endParaRPr lang="ru-RU" sz="3200" dirty="0"/>
          </a:p>
        </p:txBody>
      </p:sp>
      <p:pic>
        <p:nvPicPr>
          <p:cNvPr id="3" name="Picture 2" descr="http://tgmow1.pushkeen.ru/html/img/muncer_brit_bibliot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62" y="2470752"/>
            <a:ext cx="5849691" cy="401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834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8113" y="295071"/>
            <a:ext cx="7459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Слой населения Германии в XVI веке.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40" name="Picture 4" descr="https://i.pinimg.com/736x/13/0d/6b/130d6b042f8a4c28628c236b126ac8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96" y="2486868"/>
            <a:ext cx="2760550" cy="34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top-antropos.com/images/stories/Germany16/%D0%9A%D0%BE%D1%81%D1%82%D1%8E%D0%BC%D1%8B%20%D0%BD%D0%B5%D0%BC%D0%B5%D1%86%D0%BA%D0%BE%D0%B9%20%D0%B0%D1%80%D0%B8%D1%81%D1%82%D0%BE%D0%BA%D1%80%D0%B0%D1%82%D0%B8%D0%B8%20%D0%BF%D0%B5%D1%80%D0%B2%D0%BE%D0%B9%20%D1%87%D0%B5%D1%82%D0%B2%D0%B5%D1%80%D1%82%D0%B8%2016-%D0%B3%D0%BE%20%D0%B2%D0%B5%D0%BA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4" y="879847"/>
            <a:ext cx="2333699" cy="312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top-antropos.com/images/stories/Germany16/%D0%9A%D1%83%D0%BF%D0%B5%D1%86%20%D0%B8%20%D0%BA%D1%80%D0%B5%D1%81%D1%82%D1%8C%D1%8F%D0%BD%D0%B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090" y="873854"/>
            <a:ext cx="2739042" cy="338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962" y="4101745"/>
            <a:ext cx="2990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Феодалы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9890" y="1563538"/>
            <a:ext cx="3096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Горожане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87873" y="4309371"/>
            <a:ext cx="3267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Крестьяне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7962" y="5768471"/>
            <a:ext cx="1197403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20000"/>
              </a:lnSpc>
              <a:spcAft>
                <a:spcPts val="700"/>
              </a:spcAft>
            </a:pPr>
            <a:r>
              <a:rPr lang="ru-RU" sz="2400" b="1" kern="150" dirty="0" smtClean="0">
                <a:effectLst/>
                <a:latin typeface="Liberation Serif"/>
                <a:ea typeface="WenQuanYi Micro Hei"/>
                <a:cs typeface="Lohit Devanagari"/>
              </a:rPr>
              <a:t>Задания по группам (по рядам) Выяснить причины недовольства католической церковью различными слоями населения.</a:t>
            </a:r>
            <a:endParaRPr lang="ru-RU" sz="24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549951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6959" y="262772"/>
            <a:ext cx="7252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Причины Реформации: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70755"/>
            <a:ext cx="122821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b="1" u="sng" kern="150" dirty="0" smtClean="0">
                <a:effectLst/>
                <a:latin typeface="Liberation Serif"/>
                <a:ea typeface="WenQuanYi Micro Hei"/>
                <a:cs typeface="Lohit Devanagari"/>
              </a:rPr>
              <a:t>потребность верующих в духовном обновлении</a:t>
            </a:r>
            <a:endParaRPr lang="ru-RU" sz="3600" b="1" kern="150" dirty="0" smtClean="0">
              <a:effectLst/>
              <a:latin typeface="Liberation Serif"/>
              <a:ea typeface="WenQuanYi Micro Hei"/>
              <a:cs typeface="Lohit Devanagari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b="1" u="sng" kern="150" dirty="0" smtClean="0">
                <a:effectLst/>
                <a:latin typeface="Liberation Serif"/>
                <a:ea typeface="WenQuanYi Micro Hei"/>
                <a:cs typeface="Lohit Devanagari"/>
              </a:rPr>
              <a:t>сбор десятины</a:t>
            </a:r>
            <a:endParaRPr lang="ru-RU" sz="3600" b="1" kern="150" dirty="0" smtClean="0">
              <a:effectLst/>
              <a:latin typeface="Liberation Serif"/>
              <a:ea typeface="WenQuanYi Micro Hei"/>
              <a:cs typeface="Lohit Devanagari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b="1" u="sng" kern="150" dirty="0" smtClean="0">
                <a:effectLst/>
                <a:latin typeface="Liberation Serif"/>
                <a:ea typeface="WenQuanYi Micro Hei"/>
                <a:cs typeface="Lohit Devanagari"/>
              </a:rPr>
              <a:t>торговля индульгенциями</a:t>
            </a:r>
            <a:endParaRPr lang="ru-RU" sz="3600" b="1" kern="150" dirty="0" smtClean="0">
              <a:effectLst/>
              <a:latin typeface="Liberation Serif"/>
              <a:ea typeface="WenQuanYi Micro Hei"/>
              <a:cs typeface="Lohit Devanagari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b="1" u="sng" kern="150" dirty="0" smtClean="0">
                <a:effectLst/>
                <a:latin typeface="Liberation Serif"/>
                <a:ea typeface="WenQuanYi Micro Hei"/>
                <a:cs typeface="Lohit Devanagari"/>
              </a:rPr>
              <a:t>вмешательство духовенства в вопросы светской жизни</a:t>
            </a:r>
            <a:endParaRPr lang="ru-RU" sz="3600" b="1" kern="150" dirty="0" smtClean="0">
              <a:effectLst/>
              <a:latin typeface="Liberation Serif"/>
              <a:ea typeface="WenQuanYi Micro Hei"/>
              <a:cs typeface="Lohit Devanagari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b="1" u="sng" kern="150" dirty="0" smtClean="0">
                <a:effectLst/>
                <a:latin typeface="Liberation Serif"/>
                <a:ea typeface="WenQuanYi Micro Hei"/>
                <a:cs typeface="Lohit Devanagari"/>
              </a:rPr>
              <a:t>гонения церкви на науку</a:t>
            </a:r>
            <a:endParaRPr lang="ru-RU" sz="3600" b="1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319847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Мартин Лютер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40" y="1937935"/>
            <a:ext cx="4995889" cy="421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80024" y="546106"/>
            <a:ext cx="4659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Мартин Лютер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838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https://avatars.mds.yandex.net/get-zen_doc/1368767/pub_5cf2f541d6b38500b0dbca8d_5cf3fe370e1d9b00b010d06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0" y="721217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65960" y="1183265"/>
            <a:ext cx="4426039" cy="332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700"/>
              </a:spcAft>
            </a:pPr>
            <a:r>
              <a:rPr lang="ru-RU" b="1" i="1" kern="150" dirty="0" smtClean="0">
                <a:effectLst/>
                <a:latin typeface="Liberation Serif"/>
                <a:ea typeface="WenQuanYi Micro Hei"/>
                <a:cs typeface="Lohit Devanagari"/>
              </a:rPr>
              <a:t>«95 тезисов»</a:t>
            </a:r>
            <a:endParaRPr lang="ru-RU" b="1" kern="150" dirty="0">
              <a:latin typeface="Liberation Serif"/>
              <a:ea typeface="WenQuanYi Micro Hei"/>
              <a:cs typeface="Lohit Devanagari"/>
            </a:endParaRPr>
          </a:p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ru-RU" b="1" kern="150" dirty="0" smtClean="0">
                <a:effectLst/>
                <a:latin typeface="Liberation Serif"/>
                <a:ea typeface="WenQuanYi Micro Hei"/>
                <a:cs typeface="Lohit Devanagari"/>
              </a:rPr>
              <a:t>1.осудил торговлю индульгенциями</a:t>
            </a:r>
          </a:p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ru-RU" b="1" kern="150" dirty="0" smtClean="0">
                <a:effectLst/>
                <a:latin typeface="Liberation Serif"/>
                <a:ea typeface="WenQuanYi Micro Hei"/>
                <a:cs typeface="Lohit Devanagari"/>
              </a:rPr>
              <a:t>2.церковь не может быть посредником между человеком и богом</a:t>
            </a:r>
          </a:p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ru-RU" b="1" kern="150" dirty="0" smtClean="0">
                <a:effectLst/>
                <a:latin typeface="Liberation Serif"/>
                <a:ea typeface="WenQuanYi Micro Hei"/>
                <a:cs typeface="Lohit Devanagari"/>
              </a:rPr>
              <a:t>3.предложил не посылать денег в Рим и призвал к борьбе против папы римского. Церковь может обойтись без папы.</a:t>
            </a:r>
            <a:endParaRPr lang="ru-RU" b="1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1560666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zen_doc/4782316/pub_601c223fb426f776c0e72574_601d664b53bb652e6af7d8e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89" y="521932"/>
            <a:ext cx="8378736" cy="53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542" y="5912252"/>
            <a:ext cx="12118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1521 год – императорский суд в </a:t>
            </a:r>
            <a:r>
              <a:rPr lang="ru-RU" sz="3200" b="1" dirty="0" err="1" smtClean="0"/>
              <a:t>Вормсе</a:t>
            </a:r>
            <a:r>
              <a:rPr lang="ru-RU" sz="3200" b="1" dirty="0" smtClean="0"/>
              <a:t> над Мартином Лютером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42956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52" y="0"/>
            <a:ext cx="12101847" cy="6993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20000"/>
              </a:lnSpc>
              <a:spcAft>
                <a:spcPts val="700"/>
              </a:spcAft>
            </a:pPr>
            <a:r>
              <a:rPr lang="ru-RU" sz="2800" b="1" i="1" u="sng" kern="150" dirty="0" smtClean="0">
                <a:effectLst/>
                <a:latin typeface="Liberation Serif"/>
                <a:ea typeface="WenQuanYi Micro Hei"/>
                <a:cs typeface="Lohit Devanagari"/>
              </a:rPr>
              <a:t>Учение Лютера указывало, что спасение верующего – это его индивидуальное дело.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i="1" kern="150" dirty="0" smtClean="0">
                <a:effectLst/>
                <a:latin typeface="Liberation Serif"/>
                <a:ea typeface="WenQuanYi Micro Hei"/>
                <a:cs typeface="Lohit Devanagari"/>
              </a:rPr>
              <a:t>человек спасется только верой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i="1" kern="150" dirty="0" smtClean="0">
                <a:effectLst/>
                <a:latin typeface="Liberation Serif"/>
                <a:ea typeface="WenQuanYi Micro Hei"/>
                <a:cs typeface="Lohit Devanagari"/>
              </a:rPr>
              <a:t>вера обретается только через милость божью и не зависит  ни от каких заслуг человека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i="1" kern="150" dirty="0" smtClean="0">
                <a:effectLst/>
                <a:latin typeface="Liberation Serif"/>
                <a:ea typeface="WenQuanYi Micro Hei"/>
                <a:cs typeface="Lohit Devanagari"/>
              </a:rPr>
              <a:t>единственный авторитет в делах веры – Священное писание</a:t>
            </a:r>
          </a:p>
          <a:p>
            <a:pPr marL="342900" lvl="0" indent="-342900">
              <a:lnSpc>
                <a:spcPct val="120000"/>
              </a:lnSpc>
              <a:spcAft>
                <a:spcPts val="700"/>
              </a:spcAft>
              <a:buFont typeface="+mj-lt"/>
              <a:buAutoNum type="arabicPeriod"/>
            </a:pPr>
            <a:r>
              <a:rPr lang="ru-RU" sz="2800" i="1" kern="150" dirty="0" smtClean="0">
                <a:effectLst/>
                <a:latin typeface="Liberation Serif"/>
                <a:ea typeface="WenQuanYi Micro Hei"/>
                <a:cs typeface="Lohit Devanagari"/>
              </a:rPr>
              <a:t>священники должны растолковывать Библию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i="1" kern="150" dirty="0" smtClean="0">
                <a:effectLst/>
                <a:latin typeface="Liberation Serif"/>
                <a:ea typeface="WenQuanYi Micro Hei"/>
                <a:cs typeface="Lohit Devanagari"/>
              </a:rPr>
              <a:t>не признавалось монашество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i="1" kern="150" dirty="0" smtClean="0">
                <a:effectLst/>
                <a:latin typeface="Liberation Serif"/>
                <a:ea typeface="WenQuanYi Micro Hei"/>
                <a:cs typeface="Lohit Devanagari"/>
              </a:rPr>
              <a:t>церковь не должна владеть землями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i="1" kern="150" dirty="0" smtClean="0">
                <a:effectLst/>
                <a:latin typeface="Liberation Serif"/>
                <a:ea typeface="WenQuanYi Micro Hei"/>
                <a:cs typeface="Lohit Devanagari"/>
              </a:rPr>
              <a:t>удешевление церковных обрядов (внутреннее </a:t>
            </a:r>
            <a:r>
              <a:rPr lang="ru-RU" sz="2800" i="1" kern="150" dirty="0" err="1" smtClean="0">
                <a:effectLst/>
                <a:latin typeface="Liberation Serif"/>
                <a:ea typeface="WenQuanYi Micro Hei"/>
                <a:cs typeface="Lohit Devanagari"/>
              </a:rPr>
              <a:t>убранство,богатые</a:t>
            </a:r>
            <a:r>
              <a:rPr lang="ru-RU" sz="2800" i="1" kern="150" dirty="0" smtClean="0">
                <a:effectLst/>
                <a:latin typeface="Liberation Serif"/>
                <a:ea typeface="WenQuanYi Micro Hei"/>
                <a:cs typeface="Lohit Devanagari"/>
              </a:rPr>
              <a:t> церковные одежды, пышные обряды)</a:t>
            </a: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i="1" kern="150" dirty="0" smtClean="0">
                <a:effectLst/>
                <a:latin typeface="Liberation Serif"/>
                <a:ea typeface="WenQuanYi Micro Hei"/>
                <a:cs typeface="Lohit Devanagari"/>
              </a:rPr>
              <a:t>церковь должна подчиняться не папе, а светским владыкам</a:t>
            </a:r>
          </a:p>
          <a:p>
            <a:pPr marL="342900" lvl="0" indent="-342900">
              <a:lnSpc>
                <a:spcPct val="120000"/>
              </a:lnSpc>
              <a:spcAft>
                <a:spcPts val="700"/>
              </a:spcAft>
              <a:buFont typeface="+mj-lt"/>
              <a:buAutoNum type="arabicPeriod"/>
            </a:pPr>
            <a:r>
              <a:rPr lang="ru-RU" sz="2800" i="1" kern="150" dirty="0" smtClean="0">
                <a:effectLst/>
                <a:latin typeface="Liberation Serif"/>
                <a:ea typeface="WenQuanYi Micro Hei"/>
                <a:cs typeface="Lohit Devanagari"/>
              </a:rPr>
              <a:t>богослужение на родном языке</a:t>
            </a:r>
            <a:endParaRPr lang="ru-RU" sz="2800" i="1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319247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456" y="452788"/>
            <a:ext cx="117455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WenQuanYi Micro Hei"/>
              </a:rPr>
              <a:t>Основанная на учении Лютера церковь стала называться </a:t>
            </a:r>
            <a:r>
              <a:rPr lang="ru-RU" sz="4000" b="1" u="sng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WenQuanYi Micro Hei"/>
              </a:rPr>
              <a:t>лютеранской.</a:t>
            </a:r>
            <a:r>
              <a:rPr lang="ru-RU" sz="4000" b="1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WenQuanYi Micro Hei"/>
              </a:rPr>
              <a:t> </a:t>
            </a:r>
            <a:endParaRPr lang="ru-RU" sz="4000" dirty="0"/>
          </a:p>
        </p:txBody>
      </p:sp>
      <p:pic>
        <p:nvPicPr>
          <p:cNvPr id="19458" name="Picture 2" descr="https://ic.pics.livejournal.com/kamienec/67119832/519371/519371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37" y="1750151"/>
            <a:ext cx="5499278" cy="499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69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397" y="988472"/>
            <a:ext cx="11372045" cy="4999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ru-RU" sz="3200" kern="150" dirty="0" smtClean="0">
                <a:effectLst/>
                <a:latin typeface="Liberation Serif"/>
                <a:ea typeface="WenQuanYi Micro Hei"/>
                <a:cs typeface="Lohit Devanagari"/>
              </a:rPr>
              <a:t>После разгрома крестьянской войны Германия оказалась расколотой на 2 лагеря:</a:t>
            </a:r>
          </a:p>
          <a:p>
            <a:pPr>
              <a:lnSpc>
                <a:spcPct val="120000"/>
              </a:lnSpc>
              <a:spcAft>
                <a:spcPts val="700"/>
              </a:spcAft>
            </a:pPr>
            <a:endParaRPr lang="ru-RU" sz="3200" kern="150" dirty="0" smtClean="0">
              <a:effectLst/>
              <a:latin typeface="Liberation Serif"/>
              <a:ea typeface="WenQuanYi Micro Hei"/>
              <a:cs typeface="Lohit Devanagari"/>
            </a:endParaRPr>
          </a:p>
          <a:p>
            <a:pPr marL="342900" lvl="0" indent="-342900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kern="150" dirty="0" smtClean="0">
                <a:effectLst/>
                <a:latin typeface="Liberation Serif"/>
                <a:ea typeface="WenQuanYi Micro Hei"/>
                <a:cs typeface="Lohit Devanagari"/>
              </a:rPr>
              <a:t>часть князей  напуганная крестьянским движением и считавшая ее причиной движения за реформу церкви, сохранила верность католицизму</a:t>
            </a:r>
          </a:p>
          <a:p>
            <a:pPr lvl="0">
              <a:lnSpc>
                <a:spcPct val="120000"/>
              </a:lnSpc>
              <a:spcAft>
                <a:spcPts val="0"/>
              </a:spcAft>
            </a:pPr>
            <a:endParaRPr lang="ru-RU" sz="3200" kern="150" dirty="0" smtClean="0">
              <a:effectLst/>
              <a:latin typeface="Liberation Serif"/>
              <a:ea typeface="WenQuanYi Micro Hei"/>
              <a:cs typeface="Lohit Devanagari"/>
            </a:endParaRPr>
          </a:p>
          <a:p>
            <a:pPr lvl="0">
              <a:lnSpc>
                <a:spcPct val="120000"/>
              </a:lnSpc>
              <a:spcAft>
                <a:spcPts val="700"/>
              </a:spcAft>
            </a:pPr>
            <a:r>
              <a:rPr lang="ru-RU" sz="3200" kern="150" dirty="0" smtClean="0">
                <a:effectLst/>
                <a:latin typeface="Liberation Serif"/>
                <a:ea typeface="WenQuanYi Micro Hei"/>
                <a:cs typeface="Lohit Devanagari"/>
              </a:rPr>
              <a:t>2. часть князей начала захват монастырских земель</a:t>
            </a:r>
            <a:endParaRPr lang="ru-RU" sz="32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2440060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124" y="507471"/>
            <a:ext cx="115909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WenQuanYi Micro Hei"/>
              </a:rPr>
              <a:t>1524-1525г. - Крестьянская война в Германии. </a:t>
            </a:r>
            <a:endParaRPr lang="ru-RU" sz="4000" b="1" dirty="0"/>
          </a:p>
        </p:txBody>
      </p:sp>
      <p:pic>
        <p:nvPicPr>
          <p:cNvPr id="3" name="Picture 2" descr="http://tgmow1.pushkeen.ru/html/img/muncer_brit_bibliot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62" y="2470752"/>
            <a:ext cx="5849691" cy="401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04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s://top10a.ru/wp-content/uploads/2019/12/icmnoirk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44" y="1545277"/>
            <a:ext cx="5409128" cy="40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28811" y="631064"/>
            <a:ext cx="430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err="1" smtClean="0"/>
              <a:t>Васко</a:t>
            </a:r>
            <a:r>
              <a:rPr lang="ru-RU" sz="3600" b="1" u="sng" dirty="0" smtClean="0"/>
              <a:t> де Гама</a:t>
            </a:r>
            <a:endParaRPr lang="ru-RU" sz="3600" b="1" u="sng" dirty="0"/>
          </a:p>
        </p:txBody>
      </p:sp>
    </p:spTree>
    <p:extLst>
      <p:ext uri="{BB962C8B-B14F-4D97-AF65-F5344CB8AC3E}">
        <p14:creationId xmlns:p14="http://schemas.microsoft.com/office/powerpoint/2010/main" val="1666987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present5.com/presentation/1/264065068_441729641.pdf-img/264065068_441729641.pdf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5" y="0"/>
            <a:ext cx="9169758" cy="687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059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245" y="979773"/>
            <a:ext cx="11088710" cy="396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700"/>
              </a:spcAft>
            </a:pPr>
            <a:r>
              <a:rPr lang="ru-RU" sz="4000" b="1" i="1" u="sng" kern="150" dirty="0" smtClean="0">
                <a:effectLst/>
                <a:latin typeface="Liberation Serif"/>
                <a:ea typeface="WenQuanYi Micro Hei"/>
                <a:cs typeface="Lohit Devanagari"/>
              </a:rPr>
              <a:t>Проблемное задание</a:t>
            </a:r>
            <a:r>
              <a:rPr lang="ru-RU" sz="4000" i="1" u="sng" kern="150" dirty="0" smtClean="0">
                <a:effectLst/>
                <a:latin typeface="Liberation Serif"/>
                <a:ea typeface="WenQuanYi Micro Hei"/>
                <a:cs typeface="Lohit Devanagari"/>
              </a:rPr>
              <a:t>:</a:t>
            </a:r>
            <a:endParaRPr lang="ru-RU" sz="4000" kern="150" dirty="0" smtClean="0">
              <a:effectLst/>
              <a:latin typeface="Liberation Serif"/>
              <a:ea typeface="WenQuanYi Micro Hei"/>
              <a:cs typeface="Lohit Devanagari"/>
            </a:endParaRPr>
          </a:p>
          <a:p>
            <a:pPr marL="318770">
              <a:lnSpc>
                <a:spcPct val="120000"/>
              </a:lnSpc>
              <a:spcAft>
                <a:spcPts val="700"/>
              </a:spcAft>
            </a:pPr>
            <a:endParaRPr lang="ru-RU" sz="4000" kern="150" dirty="0" smtClean="0">
              <a:latin typeface="Liberation Serif"/>
              <a:ea typeface="WenQuanYi Micro Hei"/>
              <a:cs typeface="Lohit Devanagari"/>
            </a:endParaRPr>
          </a:p>
          <a:p>
            <a:pPr marL="318770">
              <a:lnSpc>
                <a:spcPct val="120000"/>
              </a:lnSpc>
              <a:spcAft>
                <a:spcPts val="700"/>
              </a:spcAft>
            </a:pPr>
            <a:r>
              <a:rPr lang="ru-RU" sz="4000" kern="150" dirty="0" smtClean="0">
                <a:effectLst/>
                <a:latin typeface="Liberation Serif"/>
                <a:ea typeface="WenQuanYi Micro Hei"/>
                <a:cs typeface="Lohit Devanagari"/>
              </a:rPr>
              <a:t>Чем учение Лютера и устройство лютеранской церкви привлекали различные слои населения?</a:t>
            </a:r>
            <a:endParaRPr lang="ru-RU" sz="4000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1319992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545" y="0"/>
            <a:ext cx="112947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Исторический диктант</a:t>
            </a:r>
            <a:r>
              <a:rPr lang="ru-RU" sz="24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1.Церковный суд назывался…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2.Грамота об отпущении грехов называлась…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3.Движение за переустройство церкви в Новое время называлось …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4.Кто выступил против индульгенций в 1517 году?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5.Название его документа?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6.Учение, которое состояло из трёх главных положений, впоследствии легло в основу нового религиозного течения, стали называть…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7.Стороников Реформации стали называть …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8.Назовите годы Крестьянской войны в Германии…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9.Чем закончилось Крестьянская война в Германии?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10.Протестанских проповедников, которые находились на государственной службе стали называть…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8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46350" y="283666"/>
            <a:ext cx="10364451" cy="4504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2 Задание. Убери лишнее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49934" y="5926725"/>
            <a:ext cx="168779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kern="150" dirty="0" smtClean="0">
                <a:effectLst/>
                <a:latin typeface="Liberation Serif"/>
                <a:ea typeface="WenQuanYi Micro Hei"/>
                <a:cs typeface="Lohit Devanagari"/>
              </a:rPr>
              <a:t>Людовик XIV</a:t>
            </a:r>
            <a:endParaRPr lang="ru-RU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  <p:pic>
        <p:nvPicPr>
          <p:cNvPr id="3074" name="Picture 2" descr="Томас Мор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8" y="734095"/>
            <a:ext cx="30956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03744" y="3977993"/>
            <a:ext cx="135383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kern="150" dirty="0" smtClean="0">
                <a:effectLst/>
                <a:latin typeface="Liberation Serif"/>
                <a:ea typeface="WenQuanYi Micro Hei"/>
                <a:cs typeface="Lohit Devanagari"/>
              </a:rPr>
              <a:t>Томас Мор</a:t>
            </a:r>
          </a:p>
        </p:txBody>
      </p:sp>
      <p:pic>
        <p:nvPicPr>
          <p:cNvPr id="3076" name="Picture 4" descr="Фото Эразма Роттердамского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640" y="734095"/>
            <a:ext cx="23050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580411" y="3977993"/>
            <a:ext cx="255550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kern="150" dirty="0" smtClean="0">
                <a:effectLst/>
                <a:latin typeface="Liberation Serif"/>
                <a:ea typeface="WenQuanYi Micro Hei"/>
                <a:cs typeface="Lohit Devanagari"/>
              </a:rPr>
              <a:t>Эразм </a:t>
            </a:r>
            <a:r>
              <a:rPr lang="ru-RU" kern="150" dirty="0" err="1" smtClean="0">
                <a:effectLst/>
                <a:latin typeface="Liberation Serif"/>
                <a:ea typeface="WenQuanYi Micro Hei"/>
                <a:cs typeface="Lohit Devanagari"/>
              </a:rPr>
              <a:t>Роттердамский</a:t>
            </a:r>
            <a:endParaRPr lang="ru-RU" kern="150" dirty="0" smtClean="0">
              <a:effectLst/>
              <a:latin typeface="Liberation Serif"/>
              <a:ea typeface="WenQuanYi Micro Hei"/>
              <a:cs typeface="Lohit Devanagari"/>
            </a:endParaRPr>
          </a:p>
        </p:txBody>
      </p:sp>
      <p:pic>
        <p:nvPicPr>
          <p:cNvPr id="3078" name="Picture 6" descr="Arrives by Tue, Jan 4 Buy Francois Rabelais, French Author Poster Print by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82" y="2666358"/>
            <a:ext cx="24288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85514" y="5714359"/>
            <a:ext cx="182312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kern="150" dirty="0" smtClean="0">
                <a:effectLst/>
                <a:latin typeface="Liberation Serif"/>
                <a:ea typeface="WenQuanYi Micro Hei"/>
                <a:cs typeface="Lohit Devanagari"/>
              </a:rPr>
              <a:t>Франсуа Рабле</a:t>
            </a:r>
          </a:p>
        </p:txBody>
      </p:sp>
      <p:pic>
        <p:nvPicPr>
          <p:cNvPr id="3080" name="Picture 8" descr="Людовик XIV - биография французского короля, жизнь и смерть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69" y="2965721"/>
            <a:ext cx="3043525" cy="253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5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Людовик XIV - биография французского короля, жизнь и смерть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92" y="1819502"/>
            <a:ext cx="4771188" cy="39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91322" y="924194"/>
            <a:ext cx="3142527" cy="696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3600" b="1" u="sng" kern="150" dirty="0" smtClean="0">
                <a:effectLst/>
                <a:latin typeface="Liberation Serif"/>
                <a:ea typeface="WenQuanYi Micro Hei"/>
                <a:cs typeface="Lohit Devanagari"/>
              </a:rPr>
              <a:t>Людовик XIV</a:t>
            </a:r>
            <a:endParaRPr lang="ru-RU" sz="3600" b="1" u="sng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296364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46350" y="283666"/>
            <a:ext cx="10364451" cy="4504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3</a:t>
            </a:r>
            <a:r>
              <a:rPr lang="ru-RU" sz="3200" dirty="0" smtClean="0"/>
              <a:t> Задание. Убери лишнее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98020" y="6220496"/>
            <a:ext cx="230505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kern="150" dirty="0" smtClean="0">
                <a:effectLst/>
                <a:latin typeface="Liberation Serif"/>
                <a:ea typeface="WenQuanYi Micro Hei"/>
                <a:cs typeface="Lohit Devanagari"/>
              </a:rPr>
              <a:t>Рафаэль</a:t>
            </a:r>
          </a:p>
        </p:txBody>
      </p:sp>
      <p:pic>
        <p:nvPicPr>
          <p:cNvPr id="5122" name="Picture 2" descr="Леонардо да Винчи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791"/>
            <a:ext cx="2807594" cy="28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as the Painter Raphael Secretly Married?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20" y="3172495"/>
            <a:ext cx="23050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ichelangelo Buonarroti 1475 1564 Everett - Michelangelo Simoni, HD Png Dow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280" y="3172495"/>
            <a:ext cx="26765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Христофор Колумб и его великие плавания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015" y="883404"/>
            <a:ext cx="3180054" cy="238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8276" y="3631511"/>
            <a:ext cx="228569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kern="150" dirty="0" smtClean="0">
                <a:effectLst/>
                <a:latin typeface="Liberation Serif"/>
                <a:ea typeface="WenQuanYi Micro Hei"/>
                <a:cs typeface="Lohit Devanagari"/>
              </a:rPr>
              <a:t>Леонардо да Винчи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63020" y="6265707"/>
            <a:ext cx="179504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kern="150" dirty="0" smtClean="0">
                <a:effectLst/>
                <a:latin typeface="Liberation Serif"/>
                <a:ea typeface="WenQuanYi Micro Hei"/>
                <a:cs typeface="Lohit Devanagari"/>
              </a:rPr>
              <a:t>Микеланджело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85747" y="3584288"/>
            <a:ext cx="224458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kern="150" dirty="0" smtClean="0">
                <a:effectLst/>
                <a:latin typeface="Liberation Serif"/>
                <a:ea typeface="WenQuanYi Micro Hei"/>
                <a:cs typeface="Lohit Devanagari"/>
              </a:rPr>
              <a:t>Христофор Колумб</a:t>
            </a:r>
            <a:endParaRPr lang="ru-RU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30101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Христофор Колумб и его великие плавания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63" y="1140982"/>
            <a:ext cx="5373356" cy="403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21423" y="331766"/>
            <a:ext cx="4119782" cy="628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3200" b="1" u="sng" kern="150" dirty="0" smtClean="0">
                <a:effectLst/>
                <a:latin typeface="Liberation Serif"/>
                <a:ea typeface="WenQuanYi Micro Hei"/>
                <a:cs typeface="Lohit Devanagari"/>
              </a:rPr>
              <a:t>Христофор Колумб</a:t>
            </a:r>
            <a:endParaRPr lang="ru-RU" sz="3200" b="1" u="sng" kern="150" dirty="0">
              <a:effectLst/>
              <a:latin typeface="Liberation Serif"/>
              <a:ea typeface="WenQuanYi Micro Hei"/>
              <a:cs typeface="Lohit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133395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9099" y="656823"/>
            <a:ext cx="103932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Кто открыл Закон всемирного тяготения 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А) Исаак Ньютон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Б) Уильям Гарвей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В) Френсис Бекон</a:t>
            </a:r>
            <a:endParaRPr lang="ru-RU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Г) Джон Локк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90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Исаак Ньютон (1642–1727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08" y="1654053"/>
            <a:ext cx="3901270" cy="424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62130" y="810228"/>
            <a:ext cx="3069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Исаак Ньютон</a:t>
            </a:r>
            <a:endParaRPr lang="ru-RU" sz="3200" b="1" u="sng" dirty="0"/>
          </a:p>
        </p:txBody>
      </p:sp>
    </p:spTree>
    <p:extLst>
      <p:ext uri="{BB962C8B-B14F-4D97-AF65-F5344CB8AC3E}">
        <p14:creationId xmlns:p14="http://schemas.microsoft.com/office/powerpoint/2010/main" val="69609233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143</TotalTime>
  <Words>344</Words>
  <Application>Microsoft Office PowerPoint</Application>
  <PresentationFormat>Широкоэкранный</PresentationFormat>
  <Paragraphs>105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Liberation Serif</vt:lpstr>
      <vt:lpstr>Lohit Devanagari</vt:lpstr>
      <vt:lpstr>Times New Roman</vt:lpstr>
      <vt:lpstr>Tw Cen MT</vt:lpstr>
      <vt:lpstr>WenQuanYi Micro Hei</vt:lpstr>
      <vt:lpstr>Капля</vt:lpstr>
      <vt:lpstr>Презентация PowerPoint</vt:lpstr>
      <vt:lpstr>1Задание. Убери лишнее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14</cp:revision>
  <dcterms:created xsi:type="dcterms:W3CDTF">2022-04-20T13:38:32Z</dcterms:created>
  <dcterms:modified xsi:type="dcterms:W3CDTF">2022-04-23T20:13:38Z</dcterms:modified>
</cp:coreProperties>
</file>