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notesMasterIdLst>
    <p:notesMasterId r:id="rId44"/>
  </p:notesMasterIdLst>
  <p:sldIdLst>
    <p:sldId id="256" r:id="rId2"/>
    <p:sldId id="257" r:id="rId3"/>
    <p:sldId id="369" r:id="rId4"/>
    <p:sldId id="258" r:id="rId5"/>
    <p:sldId id="266" r:id="rId6"/>
    <p:sldId id="370" r:id="rId7"/>
    <p:sldId id="371" r:id="rId8"/>
    <p:sldId id="360" r:id="rId9"/>
    <p:sldId id="372" r:id="rId10"/>
    <p:sldId id="363" r:id="rId11"/>
    <p:sldId id="373" r:id="rId12"/>
    <p:sldId id="374" r:id="rId13"/>
    <p:sldId id="375" r:id="rId14"/>
    <p:sldId id="376" r:id="rId15"/>
    <p:sldId id="377" r:id="rId16"/>
    <p:sldId id="378" r:id="rId17"/>
    <p:sldId id="379" r:id="rId18"/>
    <p:sldId id="380" r:id="rId19"/>
    <p:sldId id="381" r:id="rId20"/>
    <p:sldId id="382" r:id="rId21"/>
    <p:sldId id="383" r:id="rId22"/>
    <p:sldId id="384" r:id="rId23"/>
    <p:sldId id="385" r:id="rId24"/>
    <p:sldId id="386" r:id="rId25"/>
    <p:sldId id="387" r:id="rId26"/>
    <p:sldId id="388" r:id="rId27"/>
    <p:sldId id="365" r:id="rId28"/>
    <p:sldId id="389" r:id="rId29"/>
    <p:sldId id="390" r:id="rId30"/>
    <p:sldId id="391" r:id="rId31"/>
    <p:sldId id="392" r:id="rId32"/>
    <p:sldId id="393" r:id="rId33"/>
    <p:sldId id="394" r:id="rId34"/>
    <p:sldId id="395" r:id="rId35"/>
    <p:sldId id="396" r:id="rId36"/>
    <p:sldId id="397" r:id="rId37"/>
    <p:sldId id="398" r:id="rId38"/>
    <p:sldId id="367" r:id="rId39"/>
    <p:sldId id="368" r:id="rId40"/>
    <p:sldId id="359" r:id="rId41"/>
    <p:sldId id="303" r:id="rId42"/>
    <p:sldId id="366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31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56" autoAdjust="0"/>
  </p:normalViewPr>
  <p:slideViewPr>
    <p:cSldViewPr>
      <p:cViewPr varScale="1">
        <p:scale>
          <a:sx n="70" d="100"/>
          <a:sy n="70" d="100"/>
        </p:scale>
        <p:origin x="138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691F7-665E-4109-B7EC-16D6DB278D0E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3F85C3-F733-4E88-A4CD-F4E58E746F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861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F85C3-F733-4E88-A4CD-F4E58E746F5C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117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F85C3-F733-4E88-A4CD-F4E58E746F5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615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F85C3-F733-4E88-A4CD-F4E58E746F5C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42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F85C3-F733-4E88-A4CD-F4E58E746F5C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154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F85C3-F733-4E88-A4CD-F4E58E746F5C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718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F85C3-F733-4E88-A4CD-F4E58E746F5C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705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F85C3-F733-4E88-A4CD-F4E58E746F5C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141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F85C3-F733-4E88-A4CD-F4E58E746F5C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16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27188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7F31DDFA-F250-4C32-A716-75ABC95CCBD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7C389C9-7A50-4BE1-88F3-0F36401778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4422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1DDFA-F250-4C32-A716-75ABC95CCBD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389C9-7A50-4BE1-88F3-0F36401778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18393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1DDFA-F250-4C32-A716-75ABC95CCBD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389C9-7A50-4BE1-88F3-0F36401778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253150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1DDFA-F250-4C32-A716-75ABC95CCBD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389C9-7A50-4BE1-88F3-0F36401778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696147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25880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F31DDFA-F250-4C32-A716-75ABC95CCBD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C7C389C9-7A50-4BE1-88F3-0F36401778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471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1DDFA-F250-4C32-A716-75ABC95CCBD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389C9-7A50-4BE1-88F3-0F36401778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244064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1DDFA-F250-4C32-A716-75ABC95CCBD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389C9-7A50-4BE1-88F3-0F36401778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33251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1DDFA-F250-4C32-A716-75ABC95CCBD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389C9-7A50-4BE1-88F3-0F36401778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914774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1DDFA-F250-4C32-A716-75ABC95CCBD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389C9-7A50-4BE1-88F3-0F36401778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159692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3736"/>
            <a:ext cx="6398514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1DDFA-F250-4C32-A716-75ABC95CCBD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310086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7C389C9-7A50-4BE1-88F3-0F364017785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57359416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F31DDFA-F250-4C32-A716-75ABC95CCBD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7C389C9-7A50-4BE1-88F3-0F364017785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43830508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4768" y="6309360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F31DDFA-F250-4C32-A716-75ABC95CCBD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23382" y="6309360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7C389C9-7A50-4BE1-88F3-0F36401778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907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 spd="slow">
    <p:pull dir="l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204864"/>
            <a:ext cx="7772400" cy="1512168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solidFill>
                  <a:schemeClr val="accent1"/>
                </a:solidFill>
                <a:latin typeface="Franklin Gothic Book" pitchFamily="34" charset="0"/>
              </a:rPr>
              <a:t/>
            </a:r>
            <a:br>
              <a:rPr lang="ru-RU" b="1" dirty="0" smtClean="0">
                <a:solidFill>
                  <a:schemeClr val="accent1"/>
                </a:solidFill>
                <a:latin typeface="Franklin Gothic Book" pitchFamily="34" charset="0"/>
              </a:rPr>
            </a:br>
            <a:r>
              <a:rPr lang="ru-RU" sz="4900" b="1" dirty="0" smtClean="0">
                <a:solidFill>
                  <a:schemeClr val="accent1"/>
                </a:solidFill>
                <a:latin typeface="Franklin Gothic Book" pitchFamily="34" charset="0"/>
              </a:rPr>
              <a:t/>
            </a:r>
            <a:br>
              <a:rPr lang="ru-RU" sz="4900" b="1" dirty="0" smtClean="0">
                <a:solidFill>
                  <a:schemeClr val="accent1"/>
                </a:solidFill>
                <a:latin typeface="Franklin Gothic Book" pitchFamily="34" charset="0"/>
              </a:rPr>
            </a:br>
            <a:r>
              <a:rPr lang="ru-RU" sz="4900" b="1" dirty="0" smtClean="0">
                <a:solidFill>
                  <a:schemeClr val="accent1"/>
                </a:solidFill>
                <a:latin typeface="Franklin Gothic Book" pitchFamily="34" charset="0"/>
              </a:rPr>
              <a:t/>
            </a:r>
            <a:br>
              <a:rPr lang="ru-RU" sz="4900" b="1" dirty="0" smtClean="0">
                <a:solidFill>
                  <a:schemeClr val="accent1"/>
                </a:solidFill>
                <a:latin typeface="Franklin Gothic Book" pitchFamily="34" charset="0"/>
              </a:rPr>
            </a:br>
            <a:r>
              <a:rPr lang="ru-RU" sz="4900" b="1" dirty="0" smtClean="0">
                <a:solidFill>
                  <a:srgbClr val="6A310A"/>
                </a:solidFill>
                <a:latin typeface="Franklin Gothic Book" pitchFamily="34" charset="0"/>
              </a:rPr>
              <a:t>Тема урока: </a:t>
            </a:r>
            <a:br>
              <a:rPr lang="ru-RU" sz="4900" b="1" dirty="0" smtClean="0">
                <a:solidFill>
                  <a:srgbClr val="6A310A"/>
                </a:solidFill>
                <a:latin typeface="Franklin Gothic Book" pitchFamily="34" charset="0"/>
              </a:rPr>
            </a:br>
            <a:r>
              <a:rPr lang="ru-RU" sz="4900" b="1" dirty="0" smtClean="0">
                <a:solidFill>
                  <a:srgbClr val="6A310A"/>
                </a:solidFill>
                <a:latin typeface="Franklin Gothic Book" pitchFamily="34" charset="0"/>
              </a:rPr>
              <a:t>«Повторение и обобщение знаний по истории</a:t>
            </a:r>
            <a:br>
              <a:rPr lang="ru-RU" sz="4900" b="1" dirty="0" smtClean="0">
                <a:solidFill>
                  <a:srgbClr val="6A310A"/>
                </a:solidFill>
                <a:latin typeface="Franklin Gothic Book" pitchFamily="34" charset="0"/>
              </a:rPr>
            </a:br>
            <a:r>
              <a:rPr lang="ru-RU" sz="4900" b="1" dirty="0" smtClean="0">
                <a:solidFill>
                  <a:srgbClr val="6A310A"/>
                </a:solidFill>
                <a:latin typeface="Franklin Gothic Book" pitchFamily="34" charset="0"/>
              </a:rPr>
              <a:t>Древней Греции»</a:t>
            </a:r>
            <a:br>
              <a:rPr lang="ru-RU" sz="4900" b="1" dirty="0" smtClean="0">
                <a:solidFill>
                  <a:srgbClr val="6A310A"/>
                </a:solidFill>
                <a:latin typeface="Franklin Gothic Book" pitchFamily="34" charset="0"/>
              </a:rPr>
            </a:br>
            <a:endParaRPr lang="ru-RU" b="1" dirty="0">
              <a:solidFill>
                <a:srgbClr val="6A310A"/>
              </a:solidFill>
              <a:latin typeface="Franklin Gothic Boo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8549" y="5661248"/>
            <a:ext cx="4466287" cy="12003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Подготовил :</a:t>
            </a:r>
          </a:p>
          <a:p>
            <a:r>
              <a:rPr lang="ru-RU" sz="2400" b="1" dirty="0" smtClean="0">
                <a:latin typeface="Monotype Corsiva" panose="03010101010201010101" pitchFamily="66" charset="0"/>
              </a:rPr>
              <a:t>Демидова Екатерина Александровна</a:t>
            </a:r>
          </a:p>
          <a:p>
            <a:r>
              <a:rPr lang="ru-RU" sz="2400" b="1" dirty="0" smtClean="0">
                <a:latin typeface="Monotype Corsiva" panose="03010101010201010101" pitchFamily="66" charset="0"/>
              </a:rPr>
              <a:t>Учитель истории и обществознания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30100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sz="4900" dirty="0" smtClean="0"/>
              <a:t/>
            </a:r>
            <a:br>
              <a:rPr lang="ru-RU" sz="4900" dirty="0" smtClean="0"/>
            </a:br>
            <a:endParaRPr lang="ru-RU" sz="49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285992"/>
            <a:ext cx="8229600" cy="3328997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2800" b="1" dirty="0" smtClean="0"/>
              <a:t>            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-214338"/>
            <a:ext cx="8215338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3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. Легенды и мифы Древней Греции</a:t>
            </a:r>
          </a:p>
          <a:p>
            <a:pPr algn="ctr"/>
            <a:endParaRPr lang="ru-RU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5164" y="2585903"/>
            <a:ext cx="521497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6A310A"/>
                </a:solidFill>
              </a:rPr>
              <a:t>По предметам вспомнить миф, назвать героев и передать содержание.</a:t>
            </a:r>
          </a:p>
          <a:p>
            <a:pPr algn="ctr"/>
            <a:endParaRPr lang="ru-RU" sz="4400" b="1" dirty="0">
              <a:solidFill>
                <a:srgbClr val="6A310A"/>
              </a:solidFill>
            </a:endParaRPr>
          </a:p>
        </p:txBody>
      </p:sp>
      <p:pic>
        <p:nvPicPr>
          <p:cNvPr id="89090" name="Picture 2" descr="http://www.planetaskazok.ru/images/stories/myph_greek/sbor_3/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900736"/>
            <a:ext cx="2928928" cy="3840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4801" t="17785" r="22438" b="16384"/>
          <a:stretch/>
        </p:blipFill>
        <p:spPr>
          <a:xfrm>
            <a:off x="625351" y="620688"/>
            <a:ext cx="7801373" cy="547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4531"/>
      </p:ext>
    </p:extLst>
  </p:cSld>
  <p:clrMapOvr>
    <a:masterClrMapping/>
  </p:clrMapOvr>
  <p:transition spd="slow">
    <p:pull dir="l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801" t="17785" r="22438" b="12182"/>
          <a:stretch/>
        </p:blipFill>
        <p:spPr>
          <a:xfrm>
            <a:off x="755576" y="548680"/>
            <a:ext cx="7622765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22148"/>
      </p:ext>
    </p:extLst>
  </p:cSld>
  <p:clrMapOvr>
    <a:masterClrMapping/>
  </p:clrMapOvr>
  <p:transition spd="slow">
    <p:pull dir="l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801" t="17785" r="22438" b="12182"/>
          <a:stretch/>
        </p:blipFill>
        <p:spPr>
          <a:xfrm>
            <a:off x="611560" y="620688"/>
            <a:ext cx="7704856" cy="574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88834"/>
      </p:ext>
    </p:extLst>
  </p:cSld>
  <p:clrMapOvr>
    <a:masterClrMapping/>
  </p:clrMapOvr>
  <p:transition spd="slow">
    <p:pull dir="l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801" t="17785" r="22438" b="12182"/>
          <a:stretch/>
        </p:blipFill>
        <p:spPr>
          <a:xfrm>
            <a:off x="539552" y="548680"/>
            <a:ext cx="7776864" cy="580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62950"/>
      </p:ext>
    </p:extLst>
  </p:cSld>
  <p:clrMapOvr>
    <a:masterClrMapping/>
  </p:clrMapOvr>
  <p:transition spd="slow">
    <p:pull dir="l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801" t="17785" r="22438" b="12182"/>
          <a:stretch/>
        </p:blipFill>
        <p:spPr>
          <a:xfrm>
            <a:off x="611560" y="548680"/>
            <a:ext cx="7848872" cy="585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20530"/>
      </p:ext>
    </p:extLst>
  </p:cSld>
  <p:clrMapOvr>
    <a:masterClrMapping/>
  </p:clrMapOvr>
  <p:transition spd="slow">
    <p:pull dir="l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4801" t="17785" r="22438" b="12182"/>
          <a:stretch/>
        </p:blipFill>
        <p:spPr>
          <a:xfrm>
            <a:off x="539552" y="620688"/>
            <a:ext cx="7776864" cy="580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18438"/>
      </p:ext>
    </p:extLst>
  </p:cSld>
  <p:clrMapOvr>
    <a:masterClrMapping/>
  </p:clrMapOvr>
  <p:transition spd="slow">
    <p:pull dir="l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801" t="17785" r="22438" b="12182"/>
          <a:stretch/>
        </p:blipFill>
        <p:spPr>
          <a:xfrm>
            <a:off x="611560" y="620688"/>
            <a:ext cx="7719255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45503"/>
      </p:ext>
    </p:extLst>
  </p:cSld>
  <p:clrMapOvr>
    <a:masterClrMapping/>
  </p:clrMapOvr>
  <p:transition spd="slow">
    <p:pull dir="l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801" t="17785" r="22438" b="12182"/>
          <a:stretch/>
        </p:blipFill>
        <p:spPr>
          <a:xfrm>
            <a:off x="611560" y="620688"/>
            <a:ext cx="7815748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15701"/>
      </p:ext>
    </p:extLst>
  </p:cSld>
  <p:clrMapOvr>
    <a:masterClrMapping/>
  </p:clrMapOvr>
  <p:transition spd="slow">
    <p:pull dir="l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801" t="17785" r="22438" b="13583"/>
          <a:stretch/>
        </p:blipFill>
        <p:spPr>
          <a:xfrm>
            <a:off x="611560" y="692696"/>
            <a:ext cx="7776864" cy="568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82941"/>
      </p:ext>
    </p:extLst>
  </p:cSld>
  <p:clrMapOvr>
    <a:masterClrMapping/>
  </p:clrMapOvr>
  <p:transition spd="slow">
    <p:pull dir="l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1825625"/>
            <a:ext cx="7943878" cy="4351338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ru-RU" sz="4400" b="1" dirty="0" smtClean="0">
                <a:solidFill>
                  <a:srgbClr val="6A310A"/>
                </a:solidFill>
              </a:rPr>
              <a:t>Цель: обобщение и систематизация знаний  о  Древней Греции.</a:t>
            </a:r>
          </a:p>
          <a:p>
            <a:pPr algn="ctr"/>
            <a:endParaRPr lang="ru-RU" sz="2000" dirty="0"/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4801" t="17785" r="22438" b="12182"/>
          <a:stretch/>
        </p:blipFill>
        <p:spPr>
          <a:xfrm>
            <a:off x="467544" y="548680"/>
            <a:ext cx="7815748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70415"/>
      </p:ext>
    </p:extLst>
  </p:cSld>
  <p:clrMapOvr>
    <a:masterClrMapping/>
  </p:clrMapOvr>
  <p:transition spd="slow">
    <p:pull dir="l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801" t="17785" r="22438" b="12182"/>
          <a:stretch/>
        </p:blipFill>
        <p:spPr>
          <a:xfrm>
            <a:off x="467544" y="548680"/>
            <a:ext cx="7815748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81999"/>
      </p:ext>
    </p:extLst>
  </p:cSld>
  <p:clrMapOvr>
    <a:masterClrMapping/>
  </p:clrMapOvr>
  <p:transition spd="slow">
    <p:pull dir="l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801" t="17785" r="22438" b="12182"/>
          <a:stretch/>
        </p:blipFill>
        <p:spPr>
          <a:xfrm>
            <a:off x="611559" y="620688"/>
            <a:ext cx="7140313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03956"/>
      </p:ext>
    </p:extLst>
  </p:cSld>
  <p:clrMapOvr>
    <a:masterClrMapping/>
  </p:clrMapOvr>
  <p:transition spd="slow">
    <p:pull dir="l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801" t="17785" r="22437" b="12182"/>
          <a:stretch/>
        </p:blipFill>
        <p:spPr>
          <a:xfrm>
            <a:off x="683568" y="620688"/>
            <a:ext cx="7704856" cy="574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17225"/>
      </p:ext>
    </p:extLst>
  </p:cSld>
  <p:clrMapOvr>
    <a:masterClrMapping/>
  </p:clrMapOvr>
  <p:transition spd="slow">
    <p:pull dir="l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801" t="17785" r="22438" b="12182"/>
          <a:stretch/>
        </p:blipFill>
        <p:spPr>
          <a:xfrm>
            <a:off x="539552" y="620688"/>
            <a:ext cx="7776864" cy="580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89949"/>
      </p:ext>
    </p:extLst>
  </p:cSld>
  <p:clrMapOvr>
    <a:masterClrMapping/>
  </p:clrMapOvr>
  <p:transition spd="slow">
    <p:pull dir="l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801" t="17785" r="22438" b="12182"/>
          <a:stretch/>
        </p:blipFill>
        <p:spPr>
          <a:xfrm>
            <a:off x="539552" y="476672"/>
            <a:ext cx="7815746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16573"/>
      </p:ext>
    </p:extLst>
  </p:cSld>
  <p:clrMapOvr>
    <a:masterClrMapping/>
  </p:clrMapOvr>
  <p:transition spd="slow">
    <p:pull dir="l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801" t="17785" r="22438" b="12182"/>
          <a:stretch/>
        </p:blipFill>
        <p:spPr>
          <a:xfrm>
            <a:off x="611560" y="548680"/>
            <a:ext cx="7912237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70356"/>
      </p:ext>
    </p:extLst>
  </p:cSld>
  <p:clrMapOvr>
    <a:masterClrMapping/>
  </p:clrMapOvr>
  <p:transition spd="slow">
    <p:pull dir="l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30100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sz="4900" dirty="0" smtClean="0"/>
              <a:t/>
            </a:r>
            <a:br>
              <a:rPr lang="ru-RU" sz="4900" dirty="0" smtClean="0"/>
            </a:br>
            <a:endParaRPr lang="ru-RU" sz="49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285992"/>
            <a:ext cx="8229600" cy="3328997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2800" b="1" dirty="0" smtClean="0"/>
              <a:t>            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-214338"/>
            <a:ext cx="821533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4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. Священный Олимп</a:t>
            </a:r>
          </a:p>
          <a:p>
            <a:pPr algn="ctr"/>
            <a:endParaRPr lang="ru-RU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1802" y="1571612"/>
            <a:ext cx="578647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6A310A"/>
                </a:solidFill>
              </a:rPr>
              <a:t>Определить кому из греческих Богов принадлежит данная вещь и покровителем чего он является.</a:t>
            </a:r>
          </a:p>
          <a:p>
            <a:pPr algn="ctr"/>
            <a:endParaRPr lang="ru-RU" sz="4400" b="1" dirty="0">
              <a:solidFill>
                <a:srgbClr val="6A310A"/>
              </a:solidFill>
            </a:endParaRPr>
          </a:p>
        </p:txBody>
      </p:sp>
      <p:pic>
        <p:nvPicPr>
          <p:cNvPr id="87046" name="Picture 6" descr="http://s019.radikal.ru/i626/1706/3b/b55911f06e32.png"/>
          <p:cNvPicPr>
            <a:picLocks noChangeAspect="1" noChangeArrowheads="1"/>
          </p:cNvPicPr>
          <p:nvPr/>
        </p:nvPicPr>
        <p:blipFill>
          <a:blip r:embed="rId3" cstate="print"/>
          <a:srcRect l="36667"/>
          <a:stretch>
            <a:fillRect/>
          </a:stretch>
        </p:blipFill>
        <p:spPr bwMode="auto">
          <a:xfrm>
            <a:off x="428595" y="2071678"/>
            <a:ext cx="2734023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801" t="17785" r="22438" b="12182"/>
          <a:stretch/>
        </p:blipFill>
        <p:spPr>
          <a:xfrm>
            <a:off x="683567" y="620688"/>
            <a:ext cx="7333293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86364"/>
      </p:ext>
    </p:extLst>
  </p:cSld>
  <p:clrMapOvr>
    <a:masterClrMapping/>
  </p:clrMapOvr>
  <p:transition spd="slow">
    <p:pull dir="l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801" t="17785" r="22438" b="12182"/>
          <a:stretch/>
        </p:blipFill>
        <p:spPr>
          <a:xfrm>
            <a:off x="467544" y="548679"/>
            <a:ext cx="7848872" cy="585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05270"/>
      </p:ext>
    </p:extLst>
  </p:cSld>
  <p:clrMapOvr>
    <a:masterClrMapping/>
  </p:clrMapOvr>
  <p:transition spd="slow">
    <p:pull dir="l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3586160" cy="1325563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6A310A"/>
                </a:solidFill>
              </a:rPr>
              <a:t>Команда</a:t>
            </a:r>
            <a:br>
              <a:rPr lang="ru-RU" sz="4400" b="1" dirty="0" smtClean="0">
                <a:solidFill>
                  <a:srgbClr val="6A310A"/>
                </a:solidFill>
              </a:rPr>
            </a:br>
            <a:r>
              <a:rPr lang="ru-RU" sz="4400" b="1" dirty="0" smtClean="0">
                <a:solidFill>
                  <a:srgbClr val="6A310A"/>
                </a:solidFill>
              </a:rPr>
              <a:t>«ОДИССЕЯ»</a:t>
            </a:r>
            <a:endParaRPr lang="ru-RU" sz="4400" b="1" dirty="0">
              <a:solidFill>
                <a:srgbClr val="6A310A"/>
              </a:solidFill>
            </a:endParaRPr>
          </a:p>
        </p:txBody>
      </p:sp>
      <p:pic>
        <p:nvPicPr>
          <p:cNvPr id="8" name="Picture 2" descr="D:\Мамина работа\мама\Изображение 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7704" y="1257072"/>
            <a:ext cx="3540044" cy="3180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148064" y="0"/>
            <a:ext cx="35861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A310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Команда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A310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«ИЛИАДА»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6A310A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4" descr="D:\Мамина работа\мама\Изображение 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563" y="1281737"/>
            <a:ext cx="3407109" cy="3283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D:\Мамина работа\мама\Изображение 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408" y="4564951"/>
            <a:ext cx="3658168" cy="2242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D:\Мамина работа\мама\grani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048" y="4399429"/>
            <a:ext cx="3456700" cy="2438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8076345"/>
      </p:ext>
    </p:extLst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801" t="17785" r="22438" b="12182"/>
          <a:stretch/>
        </p:blipFill>
        <p:spPr>
          <a:xfrm>
            <a:off x="539552" y="548680"/>
            <a:ext cx="7848873" cy="58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07814"/>
      </p:ext>
    </p:extLst>
  </p:cSld>
  <p:clrMapOvr>
    <a:masterClrMapping/>
  </p:clrMapOvr>
  <p:transition spd="slow">
    <p:pull dir="l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801" t="17785" r="22438" b="12182"/>
          <a:stretch/>
        </p:blipFill>
        <p:spPr>
          <a:xfrm>
            <a:off x="539551" y="620688"/>
            <a:ext cx="7719255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186759"/>
      </p:ext>
    </p:extLst>
  </p:cSld>
  <p:clrMapOvr>
    <a:masterClrMapping/>
  </p:clrMapOvr>
  <p:transition spd="slow">
    <p:pull dir="l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801" t="17785" r="22438" b="12182"/>
          <a:stretch/>
        </p:blipFill>
        <p:spPr>
          <a:xfrm>
            <a:off x="611560" y="548680"/>
            <a:ext cx="7848872" cy="585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12528"/>
      </p:ext>
    </p:extLst>
  </p:cSld>
  <p:clrMapOvr>
    <a:masterClrMapping/>
  </p:clrMapOvr>
  <p:transition spd="slow">
    <p:pull dir="l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801" t="17784" r="22438" b="12182"/>
          <a:stretch/>
        </p:blipFill>
        <p:spPr>
          <a:xfrm>
            <a:off x="467544" y="476672"/>
            <a:ext cx="7920880" cy="591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9455"/>
      </p:ext>
    </p:extLst>
  </p:cSld>
  <p:clrMapOvr>
    <a:masterClrMapping/>
  </p:clrMapOvr>
  <p:transition spd="slow">
    <p:pull dir="l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801" t="17785" r="22438" b="12182"/>
          <a:stretch/>
        </p:blipFill>
        <p:spPr>
          <a:xfrm>
            <a:off x="611560" y="620688"/>
            <a:ext cx="7848872" cy="585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33621"/>
      </p:ext>
    </p:extLst>
  </p:cSld>
  <p:clrMapOvr>
    <a:masterClrMapping/>
  </p:clrMapOvr>
  <p:transition spd="slow">
    <p:pull dir="l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801" t="17785" r="22438" b="12182"/>
          <a:stretch/>
        </p:blipFill>
        <p:spPr>
          <a:xfrm>
            <a:off x="467544" y="476672"/>
            <a:ext cx="7992888" cy="596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54842"/>
      </p:ext>
    </p:extLst>
  </p:cSld>
  <p:clrMapOvr>
    <a:masterClrMapping/>
  </p:clrMapOvr>
  <p:transition spd="slow">
    <p:pull dir="l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801" t="17785" r="22438" b="12182"/>
          <a:stretch/>
        </p:blipFill>
        <p:spPr>
          <a:xfrm>
            <a:off x="467544" y="404664"/>
            <a:ext cx="8136904" cy="607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1957"/>
      </p:ext>
    </p:extLst>
  </p:cSld>
  <p:clrMapOvr>
    <a:masterClrMapping/>
  </p:clrMapOvr>
  <p:transition spd="slow">
    <p:pull dir="l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800" t="17785" r="22438" b="12182"/>
          <a:stretch/>
        </p:blipFill>
        <p:spPr>
          <a:xfrm>
            <a:off x="539552" y="548680"/>
            <a:ext cx="7920880" cy="591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90045"/>
      </p:ext>
    </p:extLst>
  </p:cSld>
  <p:clrMapOvr>
    <a:masterClrMapping/>
  </p:clrMapOvr>
  <p:transition spd="slow">
    <p:pull dir="l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30100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sz="4900" dirty="0" smtClean="0"/>
              <a:t/>
            </a:r>
            <a:br>
              <a:rPr lang="ru-RU" sz="4900" dirty="0" smtClean="0"/>
            </a:br>
            <a:endParaRPr lang="ru-RU" sz="49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285992"/>
            <a:ext cx="8229600" cy="3328997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2800" b="1" dirty="0" smtClean="0"/>
              <a:t>            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-214338"/>
            <a:ext cx="821533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5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. Лента времени</a:t>
            </a:r>
          </a:p>
          <a:p>
            <a:pPr algn="ctr"/>
            <a:endParaRPr lang="ru-RU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1928802"/>
            <a:ext cx="79296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6A310A"/>
                </a:solidFill>
              </a:rPr>
              <a:t>Что произошло в ….</a:t>
            </a:r>
            <a:endParaRPr lang="ru-RU" sz="4400" b="1" dirty="0">
              <a:solidFill>
                <a:srgbClr val="6A310A"/>
              </a:solidFill>
            </a:endParaRPr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30100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sz="4900" dirty="0" smtClean="0"/>
              <a:t/>
            </a:r>
            <a:br>
              <a:rPr lang="ru-RU" sz="4900" dirty="0" smtClean="0"/>
            </a:br>
            <a:endParaRPr lang="ru-RU" sz="49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285992"/>
            <a:ext cx="8229600" cy="3328997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2800" b="1" dirty="0" smtClean="0"/>
              <a:t>       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7535" y="476672"/>
            <a:ext cx="79296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776 г. н. э. – </a:t>
            </a:r>
          </a:p>
          <a:p>
            <a:r>
              <a:rPr lang="ru-RU" sz="4400" b="1" dirty="0" smtClean="0">
                <a:solidFill>
                  <a:srgbClr val="6A310A"/>
                </a:solidFill>
              </a:rPr>
              <a:t>первые Олимпийские игры</a:t>
            </a:r>
            <a:endParaRPr lang="ru-RU" sz="4400" dirty="0" smtClean="0">
              <a:solidFill>
                <a:srgbClr val="6A310A"/>
              </a:solidFill>
            </a:endParaRPr>
          </a:p>
          <a:p>
            <a:r>
              <a:rPr lang="ru-RU" sz="4400" b="1" dirty="0" smtClean="0"/>
              <a:t>594 г. до н. э. – </a:t>
            </a:r>
          </a:p>
          <a:p>
            <a:r>
              <a:rPr lang="ru-RU" sz="4400" b="1" dirty="0" smtClean="0">
                <a:solidFill>
                  <a:srgbClr val="6A310A"/>
                </a:solidFill>
              </a:rPr>
              <a:t>реформы Солона</a:t>
            </a:r>
            <a:endParaRPr lang="ru-RU" sz="4400" dirty="0" smtClean="0">
              <a:solidFill>
                <a:srgbClr val="6A310A"/>
              </a:solidFill>
            </a:endParaRPr>
          </a:p>
          <a:p>
            <a:r>
              <a:rPr lang="ru-RU" sz="4400" b="1" dirty="0" smtClean="0"/>
              <a:t>490 г. до н. э. </a:t>
            </a:r>
            <a:r>
              <a:rPr lang="ru-RU" sz="4400" b="1" dirty="0" smtClean="0">
                <a:solidFill>
                  <a:srgbClr val="6A310A"/>
                </a:solidFill>
              </a:rPr>
              <a:t>-  </a:t>
            </a:r>
          </a:p>
          <a:p>
            <a:r>
              <a:rPr lang="ru-RU" sz="4400" b="1" dirty="0" smtClean="0">
                <a:solidFill>
                  <a:srgbClr val="6A310A"/>
                </a:solidFill>
              </a:rPr>
              <a:t>Марафонская битва</a:t>
            </a:r>
            <a:endParaRPr lang="ru-RU" sz="4400" dirty="0" smtClean="0">
              <a:solidFill>
                <a:srgbClr val="6A310A"/>
              </a:solidFill>
            </a:endParaRPr>
          </a:p>
          <a:p>
            <a:r>
              <a:rPr lang="ru-RU" sz="4400" b="1" dirty="0" smtClean="0"/>
              <a:t>338 г. до н.э. – </a:t>
            </a:r>
          </a:p>
          <a:p>
            <a:r>
              <a:rPr lang="ru-RU" sz="4400" b="1" dirty="0" smtClean="0">
                <a:solidFill>
                  <a:srgbClr val="6A310A"/>
                </a:solidFill>
              </a:rPr>
              <a:t>сражение близ города </a:t>
            </a:r>
            <a:r>
              <a:rPr lang="ru-RU" sz="4400" b="1" dirty="0" err="1" smtClean="0">
                <a:solidFill>
                  <a:srgbClr val="6A310A"/>
                </a:solidFill>
              </a:rPr>
              <a:t>Хиронея</a:t>
            </a:r>
            <a:endParaRPr lang="ru-RU" sz="4400" dirty="0" smtClean="0">
              <a:solidFill>
                <a:srgbClr val="6A310A"/>
              </a:solidFill>
            </a:endParaRPr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 smtClean="0">
                <a:solidFill>
                  <a:srgbClr val="6A310A"/>
                </a:solidFill>
              </a:rPr>
              <a:t> </a:t>
            </a:r>
            <a:r>
              <a:rPr lang="ru-RU" sz="6600" b="1" dirty="0" smtClean="0">
                <a:solidFill>
                  <a:srgbClr val="6A310A"/>
                </a:solidFill>
              </a:rPr>
              <a:t>Оценка игры</a:t>
            </a:r>
            <a:endParaRPr lang="ru-RU" sz="5400" dirty="0">
              <a:solidFill>
                <a:srgbClr val="6A310A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1825625"/>
            <a:ext cx="8229630" cy="4351338"/>
          </a:xfrm>
        </p:spPr>
        <p:txBody>
          <a:bodyPr>
            <a:normAutofit fontScale="92500"/>
          </a:bodyPr>
          <a:lstStyle/>
          <a:p>
            <a:r>
              <a:rPr lang="ru-RU" sz="3600" b="1" dirty="0" smtClean="0">
                <a:solidFill>
                  <a:srgbClr val="6A310A"/>
                </a:solidFill>
              </a:rPr>
              <a:t>За каждый правильный ответ:  1 балл.</a:t>
            </a:r>
          </a:p>
          <a:p>
            <a:endParaRPr lang="ru-RU" sz="3600" b="1" dirty="0" smtClean="0">
              <a:solidFill>
                <a:srgbClr val="6A310A"/>
              </a:solidFill>
            </a:endParaRPr>
          </a:p>
          <a:p>
            <a:r>
              <a:rPr lang="ru-RU" sz="3600" b="1" dirty="0" smtClean="0">
                <a:solidFill>
                  <a:srgbClr val="6A310A"/>
                </a:solidFill>
              </a:rPr>
              <a:t>За  неправильный ответ: 0 баллов.</a:t>
            </a:r>
          </a:p>
          <a:p>
            <a:endParaRPr lang="ru-RU" sz="3600" b="1" dirty="0" smtClean="0">
              <a:solidFill>
                <a:srgbClr val="6A310A"/>
              </a:solidFill>
            </a:endParaRPr>
          </a:p>
          <a:p>
            <a:r>
              <a:rPr lang="ru-RU" sz="3600" b="1" dirty="0" smtClean="0">
                <a:solidFill>
                  <a:srgbClr val="6A310A"/>
                </a:solidFill>
              </a:rPr>
              <a:t>За правильный ответ на вопрос соперников:  2 балла.</a:t>
            </a:r>
          </a:p>
          <a:p>
            <a:pPr>
              <a:buNone/>
            </a:pPr>
            <a:endParaRPr lang="ru-RU" dirty="0">
              <a:solidFill>
                <a:srgbClr val="6A310A"/>
              </a:solidFill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30100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sz="4900" dirty="0" smtClean="0"/>
              <a:t/>
            </a:r>
            <a:br>
              <a:rPr lang="ru-RU" sz="4900" dirty="0" smtClean="0"/>
            </a:br>
            <a:endParaRPr lang="ru-RU" sz="49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285992"/>
            <a:ext cx="8229600" cy="3328997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2800" b="1" dirty="0" smtClean="0"/>
              <a:t>            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-214338"/>
            <a:ext cx="821533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6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. «Блиц - опрос»</a:t>
            </a:r>
          </a:p>
          <a:p>
            <a:pPr algn="ctr"/>
            <a:endParaRPr lang="ru-RU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195" name="Picture 3" descr="http://sterzhen.com/wp-content/uploads/2017/04/2460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4492" y="2304998"/>
            <a:ext cx="5681125" cy="3397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785926"/>
            <a:ext cx="8229600" cy="936104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6A310A"/>
                </a:solidFill>
              </a:rPr>
              <a:t>    </a:t>
            </a:r>
            <a:r>
              <a:rPr lang="ru-RU" sz="4400" b="1" dirty="0" smtClean="0">
                <a:solidFill>
                  <a:srgbClr val="6A310A"/>
                </a:solidFill>
              </a:rPr>
              <a:t>Подведение итогов урока</a:t>
            </a:r>
            <a:endParaRPr lang="ru-RU" sz="4400" b="1" dirty="0">
              <a:solidFill>
                <a:srgbClr val="6A310A"/>
              </a:solidFill>
            </a:endParaRPr>
          </a:p>
        </p:txBody>
      </p:sp>
      <p:pic>
        <p:nvPicPr>
          <p:cNvPr id="9219" name="Picture 3" descr="D:\Мамина работа\мама\o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3357562"/>
            <a:ext cx="2236238" cy="2412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30100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sz="4900" dirty="0" smtClean="0"/>
              <a:t/>
            </a:r>
            <a:br>
              <a:rPr lang="ru-RU" sz="4900" dirty="0" smtClean="0"/>
            </a:br>
            <a:endParaRPr lang="ru-RU" sz="49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285992"/>
            <a:ext cx="8229600" cy="3328997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2800" b="1" dirty="0" smtClean="0"/>
              <a:t>       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1472" y="2285992"/>
            <a:ext cx="79296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6A310A"/>
                </a:solidFill>
              </a:rPr>
              <a:t>Спасибо за урок!</a:t>
            </a:r>
          </a:p>
          <a:p>
            <a:pPr algn="ctr"/>
            <a:endParaRPr lang="ru-RU" sz="4400" b="1" dirty="0">
              <a:solidFill>
                <a:srgbClr val="6A310A"/>
              </a:solidFill>
            </a:endParaRPr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30100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sz="4900" dirty="0" smtClean="0"/>
              <a:t/>
            </a:r>
            <a:br>
              <a:rPr lang="ru-RU" sz="4900" dirty="0" smtClean="0"/>
            </a:br>
            <a:endParaRPr lang="ru-RU" sz="49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285992"/>
            <a:ext cx="8229600" cy="3328997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2800" b="1" dirty="0" smtClean="0"/>
              <a:t>            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-214338"/>
            <a:ext cx="821533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1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. «</a:t>
            </a:r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Визитная карточка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»</a:t>
            </a:r>
          </a:p>
          <a:p>
            <a:pPr algn="ctr"/>
            <a:endParaRPr lang="ru-RU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63" y="1493822"/>
            <a:ext cx="8498561" cy="41761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777" y="5962234"/>
            <a:ext cx="8512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Вспомнить всё что вы знаете о Греции и заполнить пропуски в тексте.</a:t>
            </a:r>
            <a:endParaRPr lang="ru-RU" b="1" i="1" dirty="0"/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04664"/>
            <a:ext cx="8568952" cy="5832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u="sng" dirty="0"/>
              <a:t>Карточка № 1</a:t>
            </a:r>
            <a:r>
              <a:rPr lang="ru-RU" b="1" i="1" u="sng" dirty="0" smtClean="0"/>
              <a:t>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 страна расположена 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полуострове. Греция по рельефу -  это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страна, т.к.   хребты пересекают её вдоль и поперёк. Самая высокая гора в Греции  - ________________, по преданию на ней живут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Греции нет ________________, пригодного для строительства, хвойный строевой __________________ можно найти только на севере. Климат в Греции очень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так как летом температура в тени достигает отметки + 40 градусов по Цельсию.  Почвы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______                                 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полноводных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нет, поэтому земледелие здесь не является основным занятием населения. Путешествовать вы можете по ___________________или 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_____________________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морю.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882275"/>
      </p:ext>
    </p:extLst>
  </p:cSld>
  <p:clrMapOvr>
    <a:masterClrMapping/>
  </p:clrMapOvr>
  <p:transition spd="slow">
    <p:pull dir="l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4664"/>
            <a:ext cx="8496944" cy="597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Карточка № 2.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Греция – это страна  ___________________ и быстрых горных ___________ с холодной прозрачной водой, которой путник может утолить жажду в знойный летний день. Зима в Греции короткая, но _____________________. Хотя в стране мало __________________ и                    ___________________, её природу нельзя назвать бедной. Между гор находятся зелёные _____________________________ , на которых пасутся овцы и козы. Путешествуя по стране вы можете увидеть огромные _________________________________, ягоды которых переливаются на солнце. Из  ________________ эллины делают  масло , которым атлеты  смазывали свои тела при борьбе. У местных жителей вы можете приобрести __________________________ – сосуды для вина и масла и ________________ –бочки для хранения зерна.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918401"/>
      </p:ext>
    </p:extLst>
  </p:cSld>
  <p:clrMapOvr>
    <a:masterClrMapping/>
  </p:clrMapOvr>
  <p:transition spd="slow">
    <p:pull dir="l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30100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sz="4900" dirty="0" smtClean="0"/>
              <a:t/>
            </a:r>
            <a:br>
              <a:rPr lang="ru-RU" sz="4900" dirty="0" smtClean="0"/>
            </a:br>
            <a:endParaRPr lang="ru-RU" sz="49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285992"/>
            <a:ext cx="8229600" cy="3328997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2800" b="1" dirty="0" smtClean="0"/>
              <a:t>            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-214338"/>
            <a:ext cx="821533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2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. «Переводчик»</a:t>
            </a:r>
          </a:p>
          <a:p>
            <a:pPr algn="ctr"/>
            <a:endParaRPr lang="ru-RU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1928802"/>
            <a:ext cx="79296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6A310A"/>
                </a:solidFill>
              </a:rPr>
              <a:t>Правильно соотнести термин и его значение.</a:t>
            </a:r>
            <a:endParaRPr lang="ru-RU" sz="4400" b="1" dirty="0">
              <a:solidFill>
                <a:srgbClr val="6A310A"/>
              </a:solidFill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4143380"/>
            <a:ext cx="7066282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65334"/>
              </p:ext>
            </p:extLst>
          </p:nvPr>
        </p:nvGraphicFramePr>
        <p:xfrm>
          <a:off x="179512" y="188639"/>
          <a:ext cx="8712968" cy="6480726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4356029"/>
                <a:gridCol w="4356939"/>
              </a:tblGrid>
              <a:tr h="3410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Демос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Простой народ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410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Ареопаг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Совет знати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410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Архонты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Правители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821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Долговой камень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Камень, установленный на земле должника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410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Демократия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Власть народа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410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Илоты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Рабы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410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Лаконичная речь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Краткая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410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Пираты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Морские разбойники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410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Полис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 – государство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410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Атлет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 состязаний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821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Ипподром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для проведения конных соревнований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410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Стратег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Военачальник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410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Амфора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Сосуд для вина с маслом или вином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410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Сопровождающий ребёнка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821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Триера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Мелкосидящий военный корабль с тремя рядами вёсел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410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Оратор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Человек, умеющий произносить речь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7531812"/>
      </p:ext>
    </p:extLst>
  </p:cSld>
  <p:clrMapOvr>
    <a:masterClrMapping/>
  </p:clrMapOvr>
  <p:transition spd="slow">
    <p:pull dir="l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2697</TotalTime>
  <Words>383</Words>
  <Application>Microsoft Office PowerPoint</Application>
  <PresentationFormat>Экран (4:3)</PresentationFormat>
  <Paragraphs>110</Paragraphs>
  <Slides>42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9" baseType="lpstr">
      <vt:lpstr>Calibri</vt:lpstr>
      <vt:lpstr>Century Gothic</vt:lpstr>
      <vt:lpstr>Franklin Gothic Book</vt:lpstr>
      <vt:lpstr>Garamond</vt:lpstr>
      <vt:lpstr>Monotype Corsiva</vt:lpstr>
      <vt:lpstr>Times New Roman</vt:lpstr>
      <vt:lpstr>Savon</vt:lpstr>
      <vt:lpstr>   Тема урока:  «Повторение и обобщение знаний по истории Древней Греции» </vt:lpstr>
      <vt:lpstr>Презентация PowerPoint</vt:lpstr>
      <vt:lpstr>Команда «ОДИССЕЯ»</vt:lpstr>
      <vt:lpstr> Оценка игры</vt:lpstr>
      <vt:lpstr>  </vt:lpstr>
      <vt:lpstr>Презентация PowerPoint</vt:lpstr>
      <vt:lpstr>Презентация PowerPoint</vt:lpstr>
      <vt:lpstr>  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  </vt:lpstr>
      <vt:lpstr>  </vt:lpstr>
      <vt:lpstr>    Подведение итогов урока</vt:lpstr>
      <vt:lpstr>  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DOM</dc:creator>
  <cp:lastModifiedBy>ДОМ</cp:lastModifiedBy>
  <cp:revision>329</cp:revision>
  <dcterms:created xsi:type="dcterms:W3CDTF">2011-11-10T12:41:36Z</dcterms:created>
  <dcterms:modified xsi:type="dcterms:W3CDTF">2022-03-30T09:40:25Z</dcterms:modified>
</cp:coreProperties>
</file>